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8"/>
  </p:notesMasterIdLst>
  <p:handoutMasterIdLst>
    <p:handoutMasterId r:id="rId39"/>
  </p:handoutMasterIdLst>
  <p:sldIdLst>
    <p:sldId id="266" r:id="rId6"/>
    <p:sldId id="268" r:id="rId7"/>
    <p:sldId id="31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52" r:id="rId31"/>
    <p:sldId id="347" r:id="rId32"/>
    <p:sldId id="348" r:id="rId33"/>
    <p:sldId id="349" r:id="rId34"/>
    <p:sldId id="350" r:id="rId35"/>
    <p:sldId id="351" r:id="rId36"/>
    <p:sldId id="374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ola, Courtney A" initials="TCA" lastIdx="1" clrIdx="0">
    <p:extLst>
      <p:ext uri="{19B8F6BF-5375-455C-9EA6-DF929625EA0E}">
        <p15:presenceInfo xmlns:p15="http://schemas.microsoft.com/office/powerpoint/2012/main" userId="S-1-5-21-4027829005-1107895287-290554039-1564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000"/>
    <a:srgbClr val="000000"/>
    <a:srgbClr val="004A78"/>
    <a:srgbClr val="006298"/>
    <a:srgbClr val="FF6300"/>
    <a:srgbClr val="E9255F"/>
    <a:srgbClr val="0098D4"/>
    <a:srgbClr val="00B8E7"/>
    <a:srgbClr val="81D0ED"/>
    <a:srgbClr val="F6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0" autoAdjust="0"/>
    <p:restoredTop sz="94286" autoAdjust="0"/>
  </p:normalViewPr>
  <p:slideViewPr>
    <p:cSldViewPr snapToGrid="0" snapToObjects="1">
      <p:cViewPr varScale="1">
        <p:scale>
          <a:sx n="78" d="100"/>
          <a:sy n="78" d="100"/>
        </p:scale>
        <p:origin x="120" y="72"/>
      </p:cViewPr>
      <p:guideLst>
        <p:guide orient="horz" pos="816"/>
        <p:guide pos="456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09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AA413-85C6-40F2-B867-268CAAA7E377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7803E-66EE-42CE-8DFB-98553954E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10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680D68-05FF-7942-990A-B21BB8E6CE33}" type="datetimeFigureOut">
              <a:rPr lang="en-US"/>
              <a:pPr>
                <a:defRPr/>
              </a:pPr>
              <a:t>5/27/2019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CAE60C-72A0-D14D-8733-C13212F69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91187"/>
            <a:ext cx="10515600" cy="6840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867275" y="3619985"/>
            <a:ext cx="2457450" cy="59747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CB617517-F645-43D6-8ACA-3A1B09CBD6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604" y="6356350"/>
            <a:ext cx="418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274574" y="2193424"/>
            <a:ext cx="9642852" cy="618014"/>
          </a:xfrm>
        </p:spPr>
        <p:txBody>
          <a:bodyPr anchor="b">
            <a:noAutofit/>
          </a:bodyPr>
          <a:lstStyle>
            <a:lvl1pPr marL="0" indent="0" algn="ctr">
              <a:buNone/>
              <a:defRPr sz="5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2pPr>
            <a:lvl3pPr marL="9144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3pPr>
            <a:lvl4pPr marL="13716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4pPr>
          </a:lstStyle>
          <a:p>
            <a:pPr lvl="0"/>
            <a:r>
              <a:rPr lang="en-US" dirty="0"/>
              <a:t>Unit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6122"/>
            <a:ext cx="10515600" cy="6721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F0368921-EFA8-452E-BF96-9D427E3F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604" y="6356350"/>
            <a:ext cx="418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9F25BF-9509-496B-A09F-0417045812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124075" y="3930650"/>
            <a:ext cx="8447088" cy="846138"/>
          </a:xfrm>
        </p:spPr>
        <p:txBody>
          <a:bodyPr/>
          <a:lstStyle>
            <a:lvl1pPr algn="ctr"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817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996910" y="3112899"/>
            <a:ext cx="3297426" cy="618014"/>
          </a:xfrm>
        </p:spPr>
        <p:txBody>
          <a:bodyPr anchor="b">
            <a:no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2pPr>
            <a:lvl3pPr marL="9144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3pPr>
            <a:lvl4pPr marL="13716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4pPr>
          </a:lstStyle>
          <a:p>
            <a:pPr lvl="0"/>
            <a:r>
              <a:rPr lang="en-US" dirty="0"/>
              <a:t>Chapter 1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96910" y="4035474"/>
            <a:ext cx="6402684" cy="67210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46063" y="314482"/>
            <a:ext cx="3343275" cy="431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9F6C9DB-848E-4A77-A760-B570F5EE1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7240" y="6375012"/>
            <a:ext cx="380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8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1289684"/>
            <a:ext cx="10711543" cy="373269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 </a:t>
            </a:r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5206A6-5C7B-4398-9EA4-E429539B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97465A-2BBE-471A-8C34-10CE54F5F3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1070102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FF14C2-479E-4420-AF87-35E003BD63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2478088"/>
            <a:ext cx="10712450" cy="1189037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5206A6-5C7B-4398-9EA4-E429539B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27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97465A-2BBE-471A-8C34-10CE54F5F3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67210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FF14C2-479E-4420-AF87-35E003BD63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2121408"/>
            <a:ext cx="10712450" cy="67210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ECFAB-679B-4A2F-876D-E2D9D597BFC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42951" y="2953765"/>
            <a:ext cx="10712450" cy="67210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E7468E-D182-49AC-A887-D75B22258C3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2950" y="3749675"/>
            <a:ext cx="10712451" cy="868363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0D84A3-4704-44DF-BF1A-8DCA7B7BDB2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2950" y="4773613"/>
            <a:ext cx="10742613" cy="671512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5206A6-5C7B-4398-9EA4-E429539B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86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97465A-2BBE-471A-8C34-10CE54F5F3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384301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FF14C2-479E-4420-AF87-35E003BD63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1828928"/>
            <a:ext cx="10712450" cy="35604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FECFAB-679B-4A2F-876D-E2D9D597BFC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42951" y="2249425"/>
            <a:ext cx="10712450" cy="384301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E7468E-D182-49AC-A887-D75B22258C3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42950" y="2761047"/>
            <a:ext cx="10712451" cy="448752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0D84A3-4704-44DF-BF1A-8DCA7B7BDB2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2951" y="3337120"/>
            <a:ext cx="10706100" cy="415499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4504C2-71B0-4660-9A2B-EB3E1DD7938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42950" y="3822701"/>
            <a:ext cx="10712450" cy="41549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9AD69C0-5A42-4E9E-979B-4D1EBFB2BD9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42950" y="4371023"/>
            <a:ext cx="10706100" cy="44786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1E92654-65B9-4FF2-A707-C48D724DE77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42950" y="4919980"/>
            <a:ext cx="10706100" cy="50482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6920D2B-0ADC-497D-847E-7963CD40CF4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42950" y="5513388"/>
            <a:ext cx="10706100" cy="504825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endParaRPr lang="en-IN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D5206A6-5C7B-4398-9EA4-E429539B0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0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4" y="1290690"/>
            <a:ext cx="10711543" cy="348047"/>
          </a:xfrm>
        </p:spPr>
        <p:txBody>
          <a:bodyPr>
            <a:noAutofit/>
          </a:bodyPr>
          <a:lstStyle>
            <a:lvl1pPr marL="0" indent="0" algn="l">
              <a:buNone/>
              <a:defRPr sz="2400" b="1" i="0" baseline="0">
                <a:solidFill>
                  <a:srgbClr val="006298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43572" y="1737343"/>
            <a:ext cx="10711543" cy="1462674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3" y="3389727"/>
            <a:ext cx="10711543" cy="348047"/>
          </a:xfrm>
        </p:spPr>
        <p:txBody>
          <a:bodyPr>
            <a:noAutofit/>
          </a:bodyPr>
          <a:lstStyle>
            <a:lvl1pPr marL="0" indent="0" algn="l">
              <a:buNone/>
              <a:defRPr sz="2400" b="1" i="0" baseline="0">
                <a:solidFill>
                  <a:srgbClr val="006298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43572" y="3856204"/>
            <a:ext cx="10711543" cy="1462674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05A5B80C-B628-44DE-B244-A1E25A661D66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65984CF3-9073-4695-9E2F-2D86FCB64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6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43576" y="1579015"/>
            <a:ext cx="5084468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2202774"/>
            <a:ext cx="5084468" cy="3953578"/>
          </a:xfrm>
        </p:spPr>
        <p:txBody>
          <a:bodyPr>
            <a:normAutofit/>
          </a:bodyPr>
          <a:lstStyle>
            <a:lvl1pPr marL="2286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1pPr>
            <a:lvl2pPr marL="6858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2pPr>
            <a:lvl3pPr marL="11430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3pPr>
            <a:lvl4pPr marL="16002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4pPr>
            <a:lvl5pPr marL="20574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 Massa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nisi porta lorem. </a:t>
            </a:r>
            <a:r>
              <a:rPr lang="en-US" dirty="0" err="1"/>
              <a:t>Fermentum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id </a:t>
            </a:r>
            <a:r>
              <a:rPr lang="en-US" dirty="0" err="1"/>
              <a:t>venenatis</a:t>
            </a:r>
            <a:r>
              <a:rPr lang="en-US" dirty="0"/>
              <a:t> a </a:t>
            </a:r>
            <a:r>
              <a:rPr lang="en-US" dirty="0" err="1"/>
              <a:t>condimentum</a:t>
            </a:r>
            <a:r>
              <a:rPr lang="en-US" dirty="0"/>
              <a:t>. Non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20"/>
          </p:nvPr>
        </p:nvSpPr>
        <p:spPr>
          <a:xfrm>
            <a:off x="6370651" y="1579015"/>
            <a:ext cx="5084468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370651" y="2202774"/>
            <a:ext cx="5084468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Clr>
                <a:srgbClr val="004A78"/>
              </a:buClr>
              <a:buFontTx/>
              <a:buChar char="‒"/>
              <a:defRPr sz="1800">
                <a:solidFill>
                  <a:srgbClr val="000000"/>
                </a:solidFill>
              </a:defRPr>
            </a:lvl2pPr>
            <a:lvl3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3pPr>
            <a:lvl4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 Massa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nisi porta lorem. </a:t>
            </a:r>
            <a:r>
              <a:rPr lang="en-US" dirty="0" err="1"/>
              <a:t>Fermentum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id </a:t>
            </a:r>
            <a:r>
              <a:rPr lang="en-US" dirty="0" err="1"/>
              <a:t>venenatis</a:t>
            </a:r>
            <a:r>
              <a:rPr lang="en-US" dirty="0"/>
              <a:t> a </a:t>
            </a:r>
            <a:r>
              <a:rPr lang="en-US" dirty="0" err="1"/>
              <a:t>condimentum</a:t>
            </a:r>
            <a:r>
              <a:rPr lang="en-US" dirty="0"/>
              <a:t>. Non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AA3FD15F-0821-40CE-BD9D-B69EC34A40D3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08AD803-F612-440E-A36D-62C8EFD1D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43576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2202774"/>
            <a:ext cx="3300402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2"/>
          </p:nvPr>
        </p:nvSpPr>
        <p:spPr>
          <a:xfrm>
            <a:off x="4445799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445799" y="2202774"/>
            <a:ext cx="3300402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3"/>
          </p:nvPr>
        </p:nvSpPr>
        <p:spPr>
          <a:xfrm>
            <a:off x="8145953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154717" y="2202774"/>
            <a:ext cx="3300402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09A21111-9A8A-41AE-8E63-3953A88F6642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29CF6AFE-1E88-4A83-870F-C4C762E27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1289684"/>
            <a:ext cx="10711543" cy="2750053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 </a:t>
            </a:r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40228" y="4846655"/>
            <a:ext cx="10711543" cy="82550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0062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Click to add caption to accompany content. 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do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eiusmod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tempor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labore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dolore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magna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aliqua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Viverra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vitae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congue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ac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felis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donec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et.</a:t>
            </a: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C81A39A9-F4AD-4D9D-B33C-EC5167D97F37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769C9A6-5F70-4F89-B94E-20F78142B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05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33118" y="1619557"/>
            <a:ext cx="6477000" cy="42592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478972" y="4070657"/>
            <a:ext cx="3976406" cy="1808163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0062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Click to add caption to accompany content. 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do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eiusmod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tempor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labore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dolore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magna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aliqua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Viverra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vitae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congue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ac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felis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donec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et.</a:t>
            </a: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6B4C4569-1EBC-4CE8-A519-EA0700076318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D4769DE-7E40-4463-8B99-1065D718A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9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289304"/>
            <a:ext cx="10711543" cy="4394200"/>
          </a:xfrm>
        </p:spPr>
        <p:txBody>
          <a:bodyPr>
            <a:normAutofit/>
          </a:bodyPr>
          <a:lstStyle>
            <a:lvl1pPr marL="342900" indent="-342900">
              <a:buClr>
                <a:srgbClr val="004A78"/>
              </a:buClr>
              <a:buFont typeface="Arial" charset="0"/>
              <a:buChar char="•"/>
              <a:defRPr sz="20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300"/>
              </a:buClr>
              <a:buSzTx/>
              <a:buFont typeface="Arial" charset="0"/>
              <a:buChar char="•"/>
              <a:tabLst/>
              <a:defRPr sz="2000" baseline="0"/>
            </a:lvl2pPr>
            <a:lvl3pPr marL="1143000" indent="-228600">
              <a:buClr>
                <a:srgbClr val="000000"/>
              </a:buClr>
              <a:buFont typeface="Arial" charset="0"/>
              <a:buChar char="•"/>
              <a:defRPr sz="2000"/>
            </a:lvl3pPr>
            <a:lvl4pPr marL="1600200" indent="-228600">
              <a:buClr>
                <a:srgbClr val="000000"/>
              </a:buClr>
              <a:buSzPct val="50000"/>
              <a:buFont typeface="LucidaGrande" charset="0"/>
              <a:buChar char="▶"/>
              <a:defRPr sz="20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0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1A6BA972-7838-46C7-8446-B1F20118F5AA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B1115F21-62F7-4022-9F51-92E798EBC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11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289304"/>
            <a:ext cx="10711543" cy="4394200"/>
          </a:xfrm>
        </p:spPr>
        <p:txBody>
          <a:bodyPr>
            <a:normAutofit/>
          </a:bodyPr>
          <a:lstStyle>
            <a:lvl1pPr marL="402336" indent="-402336">
              <a:buClr>
                <a:srgbClr val="004A78"/>
              </a:buClr>
              <a:buFont typeface="+mj-lt"/>
              <a:buAutoNum type="arabicPeriod"/>
              <a:defRPr sz="2400" baseline="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300"/>
              </a:buClr>
              <a:buSzTx/>
              <a:buFont typeface="Arial" charset="0"/>
              <a:buChar char="•"/>
              <a:tabLst/>
              <a:defRPr sz="2000" baseline="0"/>
            </a:lvl2pPr>
            <a:lvl3pPr marL="1143000" indent="-228600">
              <a:buClr>
                <a:srgbClr val="000000"/>
              </a:buClr>
              <a:buFont typeface="Arial" charset="0"/>
              <a:buChar char="•"/>
              <a:defRPr sz="2000"/>
            </a:lvl3pPr>
            <a:lvl4pPr marL="1600200" indent="-228600">
              <a:buClr>
                <a:srgbClr val="000000"/>
              </a:buClr>
              <a:buSzPct val="50000"/>
              <a:buFont typeface="LucidaGrande" charset="0"/>
              <a:buChar char="▶"/>
              <a:defRPr sz="20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0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9DC6BB7-E9C1-402F-B71E-6967C4C9AB2A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15E69FA-BE60-43D7-859C-B7045F966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264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289304"/>
            <a:ext cx="10711543" cy="4394200"/>
          </a:xfrm>
        </p:spPr>
        <p:txBody>
          <a:bodyPr>
            <a:normAutofit/>
          </a:bodyPr>
          <a:lstStyle>
            <a:lvl1pPr marL="292608" indent="-292608">
              <a:buClr>
                <a:srgbClr val="004A78"/>
              </a:buClr>
              <a:buFont typeface="Arial" charset="0"/>
              <a:buChar char="•"/>
              <a:defRPr sz="2400" baseline="0">
                <a:solidFill>
                  <a:srgbClr val="000000"/>
                </a:solidFill>
              </a:defRPr>
            </a:lvl1pPr>
            <a:lvl2pPr marL="621792" marR="0" indent="-32004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4A78"/>
              </a:buClr>
              <a:buSzTx/>
              <a:buFont typeface="Courier New" panose="02070309020205020404" pitchFamily="49" charset="0"/>
              <a:buChar char="o"/>
              <a:tabLst/>
              <a:defRPr sz="2200" baseline="0">
                <a:solidFill>
                  <a:srgbClr val="000000"/>
                </a:solidFill>
              </a:defRPr>
            </a:lvl2pPr>
            <a:lvl3pPr marL="1124712" indent="-320040">
              <a:spcBef>
                <a:spcPts val="1000"/>
              </a:spcBef>
              <a:buClr>
                <a:srgbClr val="004A78"/>
              </a:buClr>
              <a:buFont typeface="Arial" charset="0"/>
              <a:buChar char="•"/>
              <a:defRPr sz="2000" baseline="0">
                <a:solidFill>
                  <a:srgbClr val="000000"/>
                </a:solidFill>
              </a:defRPr>
            </a:lvl3pPr>
            <a:lvl4pPr marL="1600200" indent="-228600">
              <a:buClr>
                <a:srgbClr val="004A78"/>
              </a:buClr>
              <a:buSzPct val="100000"/>
              <a:buFont typeface="Courier New" panose="02070309020205020404" pitchFamily="49" charset="0"/>
              <a:buChar char="o"/>
              <a:defRPr sz="1800" baseline="0">
                <a:solidFill>
                  <a:srgbClr val="000000"/>
                </a:solidFill>
              </a:defRPr>
            </a:lvl4pPr>
            <a:lvl5pPr marL="2057400" indent="-228600">
              <a:buClr>
                <a:srgbClr val="004A78"/>
              </a:buClr>
              <a:buFont typeface="Arial" panose="020B0604020202020204" pitchFamily="34" charset="0"/>
              <a:buChar char="•"/>
              <a:defRPr sz="1600"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8A0BFB7D-6424-403D-B49C-D4F7A08EAB71}"/>
              </a:ext>
            </a:extLst>
          </p:cNvPr>
          <p:cNvSpPr txBox="1"/>
          <p:nvPr userDrawn="1"/>
        </p:nvSpPr>
        <p:spPr>
          <a:xfrm>
            <a:off x="3007866" y="6384855"/>
            <a:ext cx="8447253" cy="415498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Guffey/Loewy, Business Communication: Process and Product, 9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A8A04CB7-030B-4F81-91CF-9785F8967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1895522" y="2019868"/>
            <a:ext cx="8128000" cy="338009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6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11327AD-9EEC-497B-9E8F-80596BA0E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5985" y="6356350"/>
            <a:ext cx="492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67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3" y="6356350"/>
            <a:ext cx="1579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268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rgbClr val="006298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3055C5-2EFB-400E-9FF4-48BE0E157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5937" y="6356350"/>
            <a:ext cx="3923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9BE6549-90FB-4E0E-8C54-0640FEBC78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21" r:id="rId2"/>
    <p:sldLayoutId id="2147483722" r:id="rId3"/>
    <p:sldLayoutId id="2147483714" r:id="rId4"/>
    <p:sldLayoutId id="2147483725" r:id="rId5"/>
    <p:sldLayoutId id="2147483726" r:id="rId6"/>
    <p:sldLayoutId id="2147483727" r:id="rId7"/>
    <p:sldLayoutId id="2147483718" r:id="rId8"/>
    <p:sldLayoutId id="2147483715" r:id="rId9"/>
    <p:sldLayoutId id="2147483716" r:id="rId10"/>
    <p:sldLayoutId id="2147483719" r:id="rId11"/>
    <p:sldLayoutId id="2147483720" r:id="rId12"/>
    <p:sldLayoutId id="2147483723" r:id="rId13"/>
    <p:sldLayoutId id="2147483724" r:id="rId14"/>
    <p:sldLayoutId id="2147483713" r:id="rId15"/>
    <p:sldLayoutId id="2147483717" r:id="rId16"/>
  </p:sldLayoutIdLst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 i="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None/>
        <a:defRPr sz="2800" kern="1200" baseline="0">
          <a:solidFill>
            <a:srgbClr val="000000"/>
          </a:solidFill>
          <a:latin typeface="Arial" charset="0"/>
          <a:ea typeface="Arial" charset="0"/>
          <a:cs typeface="Arial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0215B0-F6A3-40E0-9D42-B4315CB6C9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Unit 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6CA93-CEEA-497E-AE24-FF79EE99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Reports, Proposals, and Presentations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0E09B1-1E6F-402B-8234-94F6B3CA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225275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91D738-1F0A-4850-99A9-8142E360EC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Chapter 12</a:t>
            </a:r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76112F-4E06-4BCE-9A1B-C6CAECAF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6123"/>
            <a:ext cx="10515600" cy="950440"/>
          </a:xfrm>
        </p:spPr>
        <p:txBody>
          <a:bodyPr/>
          <a:lstStyle/>
          <a:p>
            <a:pPr marR="0"/>
            <a:r>
              <a:rPr lang="en-IN" dirty="0"/>
              <a:t>Proposals, Business Plans, and Formal Business Reports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898CD7-F11A-40D2-B7A9-EEAE6F1E3B4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124075" y="4418031"/>
            <a:ext cx="8447088" cy="446835"/>
          </a:xfrm>
        </p:spPr>
        <p:txBody>
          <a:bodyPr/>
          <a:lstStyle/>
          <a:p>
            <a:r>
              <a:rPr lang="en-IN" dirty="0"/>
              <a:t>Student PowerPoint Library, 9e</a:t>
            </a:r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E40A9ECF-70D7-48BE-AB5B-910AA947B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IN" sz="1200" dirty="0"/>
              <a:t>Guffey/Loewy, Business Communication: Process and Product, 9</a:t>
            </a:r>
            <a:r>
              <a:rPr lang="en-IN" sz="1200" baseline="30000" dirty="0"/>
              <a:t>th</a:t>
            </a:r>
            <a:r>
              <a:rPr lang="en-IN" sz="1200" dirty="0"/>
              <a:t> Edition. © 2018 Cengage. All Rights Reserved. May not be scanned, copied or duplicated, or posted to a publicly accessible website, in whole or in part.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95AE9-F1A6-45E8-89E9-2D1B228BA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82224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AC90D-A75E-490C-87CA-373F0802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Writing Informal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3BBA5-F714-4DC3-A3B4-9261000761E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877952"/>
          </a:xfrm>
        </p:spPr>
        <p:txBody>
          <a:bodyPr/>
          <a:lstStyle/>
          <a:p>
            <a:r>
              <a:rPr lang="en-IN" b="1" dirty="0"/>
              <a:t>Importance:</a:t>
            </a:r>
          </a:p>
          <a:p>
            <a:r>
              <a:rPr lang="en-IN" dirty="0"/>
              <a:t>Proposals can mean life or death for an organization</a:t>
            </a:r>
            <a:r>
              <a:rPr lang="en-IN" b="1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7F670-448D-46B9-9ADB-2895490277D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2292262"/>
            <a:ext cx="10712450" cy="1136737"/>
          </a:xfrm>
        </p:spPr>
        <p:txBody>
          <a:bodyPr/>
          <a:lstStyle/>
          <a:p>
            <a:r>
              <a:rPr lang="en-IN" b="1" dirty="0"/>
              <a:t>Definition:</a:t>
            </a:r>
          </a:p>
          <a:p>
            <a:r>
              <a:rPr lang="en-IN" dirty="0"/>
              <a:t>A proposal is a written offer to solve problems, provide services, or sell equipment.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1B9303-E938-4AA2-A386-D8CE0443605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42951" y="3554258"/>
            <a:ext cx="10712450" cy="1371703"/>
          </a:xfrm>
        </p:spPr>
        <p:txBody>
          <a:bodyPr/>
          <a:lstStyle/>
          <a:p>
            <a:r>
              <a:rPr lang="en-IN" b="1" dirty="0"/>
              <a:t>Kinds:</a:t>
            </a:r>
          </a:p>
          <a:p>
            <a:r>
              <a:rPr lang="en-IN" b="1" dirty="0">
                <a:solidFill>
                  <a:srgbClr val="930000"/>
                </a:solidFill>
              </a:rPr>
              <a:t>Internal proposals </a:t>
            </a:r>
            <a:r>
              <a:rPr lang="en-IN" dirty="0"/>
              <a:t>are often justification and recommendation reports.</a:t>
            </a:r>
          </a:p>
          <a:p>
            <a:r>
              <a:rPr lang="en-IN" b="1" dirty="0">
                <a:solidFill>
                  <a:srgbClr val="930000"/>
                </a:solidFill>
              </a:rPr>
              <a:t>External proposals </a:t>
            </a:r>
            <a:r>
              <a:rPr lang="en-IN" dirty="0"/>
              <a:t>usually respond to Requests for Proposals (R</a:t>
            </a:r>
            <a:r>
              <a:rPr lang="en-IN" sz="100" dirty="0"/>
              <a:t> </a:t>
            </a:r>
            <a:r>
              <a:rPr lang="en-IN" dirty="0"/>
              <a:t>F</a:t>
            </a:r>
            <a:r>
              <a:rPr lang="en-IN" sz="100" dirty="0"/>
              <a:t> </a:t>
            </a:r>
            <a:r>
              <a:rPr lang="en-IN" dirty="0"/>
              <a:t>Ps).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62B3B4-7B78-400C-A49F-C3E424EDE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061425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CC05-0127-4AAA-B83E-06B5D321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Informal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7A41-613B-4BB5-A1C3-C1CD61A658D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1" y="1289051"/>
            <a:ext cx="5861050" cy="1454149"/>
          </a:xfrm>
        </p:spPr>
        <p:txBody>
          <a:bodyPr/>
          <a:lstStyle/>
          <a:p>
            <a:r>
              <a:rPr lang="en-IN" dirty="0"/>
              <a:t>Introduction</a:t>
            </a:r>
          </a:p>
          <a:p>
            <a:r>
              <a:rPr lang="en-IN" dirty="0"/>
              <a:t>Background, problem, purpose</a:t>
            </a:r>
          </a:p>
          <a:p>
            <a:r>
              <a:rPr lang="en-IN" dirty="0"/>
              <a:t>Proposal, plan, schedule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DBBD0-F81F-4614-AFE3-B2C3EAED588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90800" y="1289051"/>
            <a:ext cx="2635465" cy="1454149"/>
          </a:xfrm>
        </p:spPr>
        <p:txBody>
          <a:bodyPr/>
          <a:lstStyle/>
          <a:p>
            <a:r>
              <a:rPr lang="en-IN" dirty="0"/>
              <a:t>Staffing</a:t>
            </a:r>
          </a:p>
          <a:p>
            <a:r>
              <a:rPr lang="en-IN" dirty="0"/>
              <a:t>Budget</a:t>
            </a:r>
          </a:p>
          <a:p>
            <a:r>
              <a:rPr lang="en-IN" dirty="0"/>
              <a:t>Authorization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341AE-6CA9-4C46-A019-802E1C217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9252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CC05-0127-4AAA-B83E-06B5D321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Formal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7A41-613B-4BB5-A1C3-C1CD61A658D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0"/>
            <a:ext cx="5056601" cy="3120111"/>
          </a:xfrm>
        </p:spPr>
        <p:txBody>
          <a:bodyPr/>
          <a:lstStyle/>
          <a:p>
            <a:r>
              <a:rPr lang="en-IN" dirty="0"/>
              <a:t>Copy of R</a:t>
            </a:r>
            <a:r>
              <a:rPr lang="en-IN" sz="100" dirty="0"/>
              <a:t> </a:t>
            </a:r>
            <a:r>
              <a:rPr lang="en-IN" dirty="0"/>
              <a:t>F</a:t>
            </a:r>
            <a:r>
              <a:rPr lang="en-IN" sz="100" dirty="0"/>
              <a:t> </a:t>
            </a:r>
            <a:r>
              <a:rPr lang="en-IN" dirty="0"/>
              <a:t>P (optional)</a:t>
            </a:r>
          </a:p>
          <a:p>
            <a:r>
              <a:rPr lang="en-IN" dirty="0"/>
              <a:t>Letter of transmittal</a:t>
            </a:r>
          </a:p>
          <a:p>
            <a:r>
              <a:rPr lang="en-IN" dirty="0"/>
              <a:t>Abstract or summary</a:t>
            </a:r>
          </a:p>
          <a:p>
            <a:r>
              <a:rPr lang="en-IN" dirty="0"/>
              <a:t>Title page</a:t>
            </a:r>
          </a:p>
          <a:p>
            <a:r>
              <a:rPr lang="en-IN" dirty="0"/>
              <a:t>Table of contents</a:t>
            </a:r>
          </a:p>
          <a:p>
            <a:r>
              <a:rPr lang="en-IN" dirty="0"/>
              <a:t>List of illustrations</a:t>
            </a:r>
          </a:p>
          <a:p>
            <a:r>
              <a:rPr lang="en-IN" dirty="0"/>
              <a:t>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DBBD0-F81F-4614-AFE3-B2C3EAED588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6000" y="1295401"/>
            <a:ext cx="5359400" cy="2763032"/>
          </a:xfrm>
        </p:spPr>
        <p:txBody>
          <a:bodyPr/>
          <a:lstStyle/>
          <a:p>
            <a:r>
              <a:rPr lang="en-IN" dirty="0"/>
              <a:t>Background, problem, purpose</a:t>
            </a:r>
          </a:p>
          <a:p>
            <a:r>
              <a:rPr lang="en-IN" dirty="0"/>
              <a:t>Proposal, plan, schedule</a:t>
            </a:r>
          </a:p>
          <a:p>
            <a:r>
              <a:rPr lang="en-IN" dirty="0"/>
              <a:t>Staffing</a:t>
            </a:r>
          </a:p>
          <a:p>
            <a:r>
              <a:rPr lang="en-IN" dirty="0"/>
              <a:t>Budget</a:t>
            </a:r>
          </a:p>
          <a:p>
            <a:r>
              <a:rPr lang="en-IN" dirty="0"/>
              <a:t>Authorization</a:t>
            </a:r>
          </a:p>
          <a:p>
            <a:r>
              <a:rPr lang="en-IN" dirty="0"/>
              <a:t>Appendix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341AE-6CA9-4C46-A019-802E1C217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79803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Developing Informal Proposals </a:t>
            </a:r>
            <a:r>
              <a:rPr lang="en-IN" sz="2400" b="0" dirty="0"/>
              <a:t>(1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4049865"/>
          </a:xfrm>
        </p:spPr>
        <p:txBody>
          <a:bodyPr/>
          <a:lstStyle/>
          <a:p>
            <a:r>
              <a:rPr lang="en-IN" b="1" dirty="0"/>
              <a:t>Introduction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Explain why the proposal is being written.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Highlight the writer’s qualifications.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Strive for persuasive “hook” such as the following: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Extraordinary results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Low costs or speedy results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Remarkable resources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Serious problem (a worry item)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Key issue or benefit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545080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Developing Informal Proposals </a:t>
            </a:r>
            <a:r>
              <a:rPr lang="en-IN" sz="2400" b="0" dirty="0"/>
              <a:t>(2 of 5)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2139949"/>
          </a:xfrm>
        </p:spPr>
        <p:txBody>
          <a:bodyPr/>
          <a:lstStyle/>
          <a:p>
            <a:r>
              <a:rPr lang="en-IN" b="1" dirty="0"/>
              <a:t>Background, Problem, and Purpose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Identify the problem and your goals.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For unsolicited proposals, describe an existing problem.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For solicited proposals, use the language of the R</a:t>
            </a:r>
            <a:r>
              <a:rPr lang="en-IN" sz="100" dirty="0"/>
              <a:t> </a:t>
            </a:r>
            <a:r>
              <a:rPr lang="en-IN" dirty="0"/>
              <a:t>F</a:t>
            </a:r>
            <a:r>
              <a:rPr lang="en-IN" sz="100" dirty="0"/>
              <a:t> </a:t>
            </a:r>
            <a:r>
              <a:rPr lang="en-IN" dirty="0"/>
              <a:t>P and show that you understand the problem.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561420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Developing Informal Proposals </a:t>
            </a:r>
            <a:r>
              <a:rPr lang="en-IN" sz="2400" b="0" dirty="0"/>
              <a:t>(3 of 5)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1798278"/>
          </a:xfrm>
        </p:spPr>
        <p:txBody>
          <a:bodyPr/>
          <a:lstStyle/>
          <a:p>
            <a:r>
              <a:rPr lang="en-IN" b="1" dirty="0"/>
              <a:t>Proposal, Plan, and Schedule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Present your plan for solving the problem.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Describe implementation and evaluation.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Outline a schedule of activities with a timetable.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83303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Developing Informal Proposals </a:t>
            </a:r>
            <a:r>
              <a:rPr lang="en-IN" sz="2400" b="0" dirty="0"/>
              <a:t>(4 of 5)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2388214"/>
          </a:xfrm>
        </p:spPr>
        <p:txBody>
          <a:bodyPr/>
          <a:lstStyle/>
          <a:p>
            <a:r>
              <a:rPr lang="en-IN" b="1" dirty="0"/>
              <a:t>Staffing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Explain the specific credentials and expertise of the key personnel for the project.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Show how your support staff and resources are superior.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Give clients exactly what they requested regarding staff, number of participants, and details.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44148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Developing Informal Proposals </a:t>
            </a:r>
            <a:r>
              <a:rPr lang="en-IN" sz="2400" b="0" dirty="0"/>
              <a:t>(5 of 5)</a:t>
            </a:r>
            <a:endParaRPr lang="en-IN" dirty="0"/>
          </a:p>
        </p:txBody>
      </p:sp>
      <p:pic>
        <p:nvPicPr>
          <p:cNvPr id="17" name="Content Placeholder 16" descr="Dollar signs">
            <a:extLst>
              <a:ext uri="{FF2B5EF4-FFF2-40B4-BE49-F238E27FC236}">
                <a16:creationId xmlns:a16="http://schemas.microsoft.com/office/drawing/2014/main" id="{45EC2C57-FF3F-4B9C-9F82-16E6EC3CA023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 rotWithShape="1">
          <a:blip r:embed="rId2"/>
          <a:srcRect l="17758" t="5064" r="5707" b="15577"/>
          <a:stretch/>
        </p:blipFill>
        <p:spPr>
          <a:xfrm>
            <a:off x="1022555" y="1386348"/>
            <a:ext cx="1150374" cy="13854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67214" y="2771832"/>
            <a:ext cx="7930283" cy="1741731"/>
          </a:xfrm>
        </p:spPr>
        <p:txBody>
          <a:bodyPr/>
          <a:lstStyle/>
          <a:p>
            <a:r>
              <a:rPr lang="en-IN" b="1" dirty="0"/>
              <a:t>Budget, Authorization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Itemize costs carefully because proposals are contracts.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Present a deadline for the bid figures.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Ask for approval, and make it easy to reply.</a:t>
            </a:r>
          </a:p>
        </p:txBody>
      </p:sp>
      <p:pic>
        <p:nvPicPr>
          <p:cNvPr id="18" name="Content Placeholder 17" descr="Dollar signs">
            <a:extLst>
              <a:ext uri="{FF2B5EF4-FFF2-40B4-BE49-F238E27FC236}">
                <a16:creationId xmlns:a16="http://schemas.microsoft.com/office/drawing/2014/main" id="{226038EA-E5F8-4091-A58E-24534868BA9F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 rotWithShape="1">
          <a:blip r:embed="rId2"/>
          <a:srcRect l="21333" t="9363" r="9162" b="18944"/>
          <a:stretch/>
        </p:blipFill>
        <p:spPr>
          <a:xfrm>
            <a:off x="10579510" y="4650658"/>
            <a:ext cx="1042220" cy="12486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219896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Preparing Formal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49" y="1289052"/>
            <a:ext cx="6013451" cy="3943348"/>
          </a:xfrm>
        </p:spPr>
        <p:txBody>
          <a:bodyPr/>
          <a:lstStyle/>
          <a:p>
            <a:r>
              <a:rPr lang="en-IN" sz="2000" dirty="0"/>
              <a:t>Formal proposals respond to big projects. They may range from 5 to 200 pages.</a:t>
            </a:r>
          </a:p>
          <a:p>
            <a:r>
              <a:rPr lang="en-IN" sz="2000" dirty="0"/>
              <a:t>Components in addition to the six basic parts: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Copy of R</a:t>
            </a:r>
            <a:r>
              <a:rPr lang="en-IN" sz="100" dirty="0"/>
              <a:t> </a:t>
            </a:r>
            <a:r>
              <a:rPr lang="en-IN" sz="2000" dirty="0"/>
              <a:t>F</a:t>
            </a:r>
            <a:r>
              <a:rPr lang="en-IN" sz="100" dirty="0"/>
              <a:t> </a:t>
            </a:r>
            <a:r>
              <a:rPr lang="en-IN" sz="2000" dirty="0"/>
              <a:t>P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Letter of transmittal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Abstract or executive summary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Title page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Table of contents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List of illustrations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sz="2000" dirty="0"/>
              <a:t>Appendix(es)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635D36-A589-4646-B0C7-83FA3D26549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86993" y="2221923"/>
            <a:ext cx="2341170" cy="672105"/>
          </a:xfrm>
        </p:spPr>
        <p:txBody>
          <a:bodyPr/>
          <a:lstStyle/>
          <a:p>
            <a:r>
              <a:rPr lang="en-IN" sz="5000" dirty="0">
                <a:solidFill>
                  <a:srgbClr val="930000"/>
                </a:solidFill>
              </a:rPr>
              <a:t>Formal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67273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D9EC-4A3C-47D8-96EB-D20E6FD0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Grant Proposals </a:t>
            </a:r>
            <a:r>
              <a:rPr lang="en-IN" sz="2400" b="0" dirty="0"/>
              <a:t>(1 of 3)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D6D15-8244-454E-B5F8-ED14A72427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3576" y="1289684"/>
            <a:ext cx="10711543" cy="1620664"/>
          </a:xfrm>
        </p:spPr>
        <p:txBody>
          <a:bodyPr/>
          <a:lstStyle/>
          <a:p>
            <a:r>
              <a:rPr lang="en-IN" b="1" dirty="0"/>
              <a:t>Definition:</a:t>
            </a:r>
          </a:p>
          <a:p>
            <a:r>
              <a:rPr lang="en-IN" b="1" i="1" dirty="0"/>
              <a:t>A </a:t>
            </a:r>
            <a:r>
              <a:rPr lang="en-IN" i="1" dirty="0"/>
              <a:t>grant proposal </a:t>
            </a:r>
            <a:r>
              <a:rPr lang="en-IN" dirty="0"/>
              <a:t>is a formal document submitted to a government or civilian organization that explains</a:t>
            </a:r>
            <a:r>
              <a:rPr lang="en-IN" i="1" dirty="0"/>
              <a:t> </a:t>
            </a:r>
            <a:r>
              <a:rPr lang="en-IN" dirty="0"/>
              <a:t>a project, outlines its budget, and requests money in the form of a grant.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BE3FF-DF30-45BA-AF35-B3DB916D0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29091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Grant Proposals </a:t>
            </a:r>
            <a:r>
              <a:rPr lang="en-IN" sz="2400" b="0" dirty="0"/>
              <a:t>(2 of 3)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2"/>
            <a:ext cx="10712450" cy="2063748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Funds are granted by foundations, private companies, and governments to entities such as these: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Charities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Educational facilities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Other nonprofit organizations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4791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Grant Proposals </a:t>
            </a:r>
            <a:r>
              <a:rPr lang="en-IN" sz="2400" b="0" dirty="0"/>
              <a:t>(3 of 3)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2368549"/>
          </a:xfrm>
        </p:spPr>
        <p:txBody>
          <a:bodyPr/>
          <a:lstStyle/>
          <a:p>
            <a:r>
              <a:rPr lang="en-IN" b="1" dirty="0"/>
              <a:t>Successful grant proposals include a(n)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Abstract or needs statement the grant plans to address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Body explaining the problem plus short-term and long-term goals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Action plan that establishes time frame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Means for measuring progress toward goal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86246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D9EC-4A3C-47D8-96EB-D20E6FD0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Creating Effective Business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D6D15-8244-454E-B5F8-ED14A72427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3576" y="1289684"/>
            <a:ext cx="10711543" cy="1256871"/>
          </a:xfrm>
        </p:spPr>
        <p:txBody>
          <a:bodyPr/>
          <a:lstStyle/>
          <a:p>
            <a:r>
              <a:rPr lang="en-IN" b="1" dirty="0"/>
              <a:t>Definition:</a:t>
            </a:r>
          </a:p>
          <a:p>
            <a:r>
              <a:rPr lang="en-IN" dirty="0"/>
              <a:t>A </a:t>
            </a:r>
            <a:r>
              <a:rPr lang="en-IN" i="1" dirty="0"/>
              <a:t>business plan </a:t>
            </a:r>
            <a:r>
              <a:rPr lang="en-IN" dirty="0"/>
              <a:t>is a description of a proposed company and how it expects to achieve its marketing, financial, and operational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BE3FF-DF30-45BA-AF35-B3DB916D0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822197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Typical Business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0"/>
            <a:ext cx="10712450" cy="3971881"/>
          </a:xfrm>
        </p:spPr>
        <p:txBody>
          <a:bodyPr/>
          <a:lstStyle/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Letter of transmittal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Mission statement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Executive summary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Table of contents and company description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Product or service description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Market analysis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Operations and management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Financial analysis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Appendixes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68816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56237-CE0E-483C-93E8-CEA9257C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Writing Formal Business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BCBF6-737A-49C7-9F5D-09F073259C9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IN" b="1" dirty="0"/>
              <a:t>Definition</a:t>
            </a:r>
            <a:r>
              <a:rPr lang="en-IN" dirty="0"/>
              <a:t>: A formal report is a document in which a writer analyzes findings, draws conclusions, and makes recommendations intended to solve a problem.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37947F-ADE0-475C-806F-CBA70460EA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2075440"/>
            <a:ext cx="10712450" cy="1783195"/>
          </a:xfrm>
        </p:spPr>
        <p:txBody>
          <a:bodyPr/>
          <a:lstStyle/>
          <a:p>
            <a:r>
              <a:rPr lang="en-IN" b="1" dirty="0"/>
              <a:t>Formal reports are similar to formal proposals in:</a:t>
            </a:r>
          </a:p>
          <a:p>
            <a:pPr marL="402336" indent="-402336">
              <a:buClr>
                <a:srgbClr val="004A78"/>
              </a:buClr>
              <a:buFont typeface="+mj-lt"/>
              <a:buAutoNum type="arabicPeriod"/>
            </a:pPr>
            <a:r>
              <a:rPr lang="en-IN" b="1" dirty="0"/>
              <a:t>Length</a:t>
            </a:r>
          </a:p>
          <a:p>
            <a:pPr marL="402336" indent="-402336">
              <a:buClr>
                <a:srgbClr val="004A78"/>
              </a:buClr>
              <a:buFont typeface="+mj-lt"/>
              <a:buAutoNum type="arabicPeriod"/>
            </a:pPr>
            <a:r>
              <a:rPr lang="en-IN" b="1" dirty="0"/>
              <a:t>Organization</a:t>
            </a:r>
          </a:p>
          <a:p>
            <a:pPr marL="402336" indent="-402336">
              <a:buClr>
                <a:srgbClr val="004A78"/>
              </a:buClr>
              <a:buFont typeface="+mj-lt"/>
              <a:buAutoNum type="arabicPeriod"/>
            </a:pPr>
            <a:r>
              <a:rPr lang="en-IN" b="1" dirty="0"/>
              <a:t>Serious tone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465EA1-CC48-4040-B65B-7ACCBD44495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42951" y="3969471"/>
            <a:ext cx="11036094" cy="455045"/>
          </a:xfrm>
        </p:spPr>
        <p:txBody>
          <a:bodyPr/>
          <a:lstStyle/>
          <a:p>
            <a:r>
              <a:rPr lang="en-IN" b="1" dirty="0"/>
              <a:t>Unlike proposals, formal reports do not make an offer or respond to an R</a:t>
            </a:r>
            <a:r>
              <a:rPr lang="en-IN" sz="100" b="1" dirty="0"/>
              <a:t> </a:t>
            </a:r>
            <a:r>
              <a:rPr lang="en-IN" b="1" dirty="0"/>
              <a:t>F</a:t>
            </a:r>
            <a:r>
              <a:rPr lang="en-IN" sz="100" b="1" dirty="0"/>
              <a:t> </a:t>
            </a:r>
            <a:r>
              <a:rPr lang="en-IN" b="1" dirty="0"/>
              <a:t>P.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FF8779-DCB3-4445-A2D7-1E85A166B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349849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2AC13-C288-422D-AE9B-CD9878A1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Informal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800A-DC5A-4678-B224-F4022C755EF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0"/>
            <a:ext cx="10712450" cy="3220319"/>
          </a:xfrm>
        </p:spPr>
        <p:txBody>
          <a:bodyPr/>
          <a:lstStyle/>
          <a:p>
            <a:r>
              <a:rPr lang="en-IN" b="1" dirty="0"/>
              <a:t>Informal Proposals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Introduction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Body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Conclusions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Recommendations (if requested)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Budget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Authorization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BD471A-D8FA-4F1F-ADF7-4B84B607E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98487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CC05-0127-4AAA-B83E-06B5D321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Formal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7A41-613B-4BB5-A1C3-C1CD61A658D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1" y="1289050"/>
            <a:ext cx="3770056" cy="2763033"/>
          </a:xfrm>
        </p:spPr>
        <p:txBody>
          <a:bodyPr/>
          <a:lstStyle/>
          <a:p>
            <a:r>
              <a:rPr lang="en-IN" dirty="0"/>
              <a:t>Cover</a:t>
            </a:r>
          </a:p>
          <a:p>
            <a:r>
              <a:rPr lang="en-IN" dirty="0"/>
              <a:t>Title page</a:t>
            </a:r>
          </a:p>
          <a:p>
            <a:r>
              <a:rPr lang="en-IN" dirty="0"/>
              <a:t>Letter of transmittal</a:t>
            </a:r>
          </a:p>
          <a:p>
            <a:r>
              <a:rPr lang="en-IN" dirty="0"/>
              <a:t>Table of contents</a:t>
            </a:r>
          </a:p>
          <a:p>
            <a:r>
              <a:rPr lang="en-IN" dirty="0"/>
              <a:t>List of illustrations</a:t>
            </a:r>
          </a:p>
          <a:p>
            <a:r>
              <a:rPr lang="en-IN" dirty="0"/>
              <a:t>Executive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DBBD0-F81F-4614-AFE3-B2C3EAED588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6000" y="1295401"/>
            <a:ext cx="4611329" cy="2763032"/>
          </a:xfrm>
        </p:spPr>
        <p:txBody>
          <a:bodyPr/>
          <a:lstStyle/>
          <a:p>
            <a:r>
              <a:rPr lang="en-IN" dirty="0"/>
              <a:t>Introduction</a:t>
            </a:r>
          </a:p>
          <a:p>
            <a:r>
              <a:rPr lang="en-IN" dirty="0"/>
              <a:t>Body</a:t>
            </a:r>
          </a:p>
          <a:p>
            <a:r>
              <a:rPr lang="en-IN" dirty="0"/>
              <a:t>Conclusions</a:t>
            </a:r>
          </a:p>
          <a:p>
            <a:r>
              <a:rPr lang="en-IN" dirty="0"/>
              <a:t>Recommendations (if requested)</a:t>
            </a:r>
          </a:p>
          <a:p>
            <a:r>
              <a:rPr lang="en-IN" dirty="0"/>
              <a:t>Appendix(es)</a:t>
            </a:r>
          </a:p>
          <a:p>
            <a:r>
              <a:rPr lang="en-IN" dirty="0"/>
              <a:t>References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341AE-6CA9-4C46-A019-802E1C217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30959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(1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2"/>
            <a:ext cx="10712450" cy="3019901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Cover and title page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Choose a professional binder or cover for hard copies.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Balance the following parts on the title page: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Name of report in all caps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Receiver’s name, title, and organization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Author’s name, title, and organization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Date submitted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76243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(2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2"/>
            <a:ext cx="10712450" cy="3253451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Letter or memo of transmittal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Announce the topic and explain who authorized it.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Briefly describe the project.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Highlight the findings, conclusions, and recommendations (if the receiver is supportive).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Close with appreciation for the assignment, follow-up actions, acknowledgment of help from others, or offers of assistance in answering questions.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23148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CB4A4-6B1F-49F5-ACFE-3AF1765CD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(3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C3756-BFA0-4AD8-B708-66A9B4A1ED9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1"/>
            <a:ext cx="10712450" cy="868362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Table of contents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Show the page number where each report heading begins in the text.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65E3B1-B5E0-4FCA-8AD3-4C5EB7A051C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2950" y="2321824"/>
            <a:ext cx="10712450" cy="1799239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List of illustrations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tables, illustrations, or figures showing the title of each and its page number.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Place the list on the same page with the table of contents if both are small.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AC2087A-AA67-47A4-8609-452D10B9D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15038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(4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2"/>
            <a:ext cx="10712450" cy="3019901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Executive Summary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To prepare an executive summary: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Look for strategic words and sentences.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Prepare an outline with headings for the purpose, findings, conclusions, and recommendations.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Fill in your outline.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Begin with the purpose: </a:t>
            </a:r>
            <a:r>
              <a:rPr lang="en-IN" i="1" dirty="0"/>
              <a:t>The purpose of this report is to…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8582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(5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2437374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Executive Summary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To prepare an executive summary: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Follow the report sequence.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Eliminate nonessential details.</a:t>
            </a:r>
          </a:p>
          <a:p>
            <a:pPr marL="621792" indent="-320040">
              <a:buClr>
                <a:srgbClr val="004A78"/>
              </a:buClr>
              <a:buFont typeface="Courier New" panose="02070309020205020404" pitchFamily="49" charset="0"/>
              <a:buChar char="o"/>
            </a:pPr>
            <a:r>
              <a:rPr lang="en-IN" dirty="0"/>
              <a:t>Control the length, no more than 10 percent of the original document.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51259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(6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2"/>
            <a:ext cx="10712450" cy="2476703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Introduction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Describe events leading to the problem or need.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Explain the report topic and why it is important.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Clarify the scope, i.e. the boundaries of the report.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Orient readers by giving them a road map that previews the report structure.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09923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Front Matter </a:t>
            </a:r>
            <a:r>
              <a:rPr lang="en-IN" sz="2400" b="0" dirty="0"/>
              <a:t>(7 of 7)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1896600"/>
          </a:xfrm>
        </p:spPr>
        <p:txBody>
          <a:bodyPr/>
          <a:lstStyle/>
          <a:p>
            <a:r>
              <a:rPr lang="en-IN" b="1" dirty="0">
                <a:solidFill>
                  <a:srgbClr val="930000"/>
                </a:solidFill>
              </a:rPr>
              <a:t>Introduction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Identify who commissioned the report.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a literature review, especially in academic and scientific reports.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Explain secondary and primary sources; define key terms.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37623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1517647"/>
          </a:xfrm>
        </p:spPr>
        <p:txBody>
          <a:bodyPr/>
          <a:lstStyle/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Present your research findings or a solution to the initial problem.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Discuss, analyze, and interpret the findings in logical segments.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Use clear, descriptive headings.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401359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2000247"/>
          </a:xfrm>
        </p:spPr>
        <p:txBody>
          <a:bodyPr/>
          <a:lstStyle/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Explain what the findings mean in relation to the report.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Draw conclusions based on the findings.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a summary of findings in long reports.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Present multiple conclusions in a numbered or bulleted list.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42398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4"/>
            <a:ext cx="10712450" cy="1493476"/>
          </a:xfrm>
        </p:spPr>
        <p:txBody>
          <a:bodyPr/>
          <a:lstStyle/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Strive for practical, reasonable, feasible, and ethical recommendations.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Number multiple recommendations in lists; phrase them as commands.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If appropriate, describe how to implement the recommendations.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76824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Back Matter </a:t>
            </a:r>
            <a:r>
              <a:rPr lang="en-IN" sz="2400" b="0" dirty="0"/>
              <a:t>(1 of 2)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2427542"/>
          </a:xfrm>
        </p:spPr>
        <p:txBody>
          <a:bodyPr/>
          <a:lstStyle/>
          <a:p>
            <a:r>
              <a:rPr lang="en-IN" b="1" dirty="0"/>
              <a:t>Appendix(es)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incidental or supporting materials not relevant to all readers.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such items as survey forms, copies of other reports, tables, large graphics, and correspondence.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Multiple appendixes are named Appendix A, Appendix B, etc.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67302"/>
      </p:ext>
    </p:extLst>
  </p:cSld>
  <p:clrMapOvr>
    <a:masterClrMapping/>
  </p:clrMapOvr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FF56-4B09-4667-A758-AAA5DBF4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Formal Report Components: Back Matter </a:t>
            </a:r>
            <a:r>
              <a:rPr lang="en-IN" sz="2400" b="0" dirty="0"/>
              <a:t>(2 of 2)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0DDEA-E026-4A4F-92A7-91ED201E199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2950" y="1289053"/>
            <a:ext cx="10712450" cy="2230896"/>
          </a:xfrm>
        </p:spPr>
        <p:txBody>
          <a:bodyPr/>
          <a:lstStyle/>
          <a:p>
            <a:r>
              <a:rPr lang="en-IN" b="1" dirty="0"/>
              <a:t>Works Cited or References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List all references in </a:t>
            </a:r>
            <a:r>
              <a:rPr lang="en-IN" i="1" dirty="0"/>
              <a:t>Works Cited </a:t>
            </a:r>
            <a:r>
              <a:rPr lang="en-IN" dirty="0"/>
              <a:t>(M</a:t>
            </a:r>
            <a:r>
              <a:rPr lang="en-IN" sz="100" dirty="0"/>
              <a:t> </a:t>
            </a:r>
            <a:r>
              <a:rPr lang="en-IN" dirty="0"/>
              <a:t>L</a:t>
            </a:r>
            <a:r>
              <a:rPr lang="en-IN" sz="100" dirty="0"/>
              <a:t> </a:t>
            </a:r>
            <a:r>
              <a:rPr lang="en-IN" dirty="0"/>
              <a:t>A style) or in </a:t>
            </a:r>
            <a:r>
              <a:rPr lang="en-IN" i="1" dirty="0"/>
              <a:t>References</a:t>
            </a:r>
            <a:r>
              <a:rPr lang="en-IN" dirty="0"/>
              <a:t> (A</a:t>
            </a:r>
            <a:r>
              <a:rPr lang="en-IN" sz="100" dirty="0"/>
              <a:t> </a:t>
            </a:r>
            <a:r>
              <a:rPr lang="en-IN" dirty="0"/>
              <a:t>P</a:t>
            </a:r>
            <a:r>
              <a:rPr lang="en-IN" sz="100" dirty="0"/>
              <a:t> </a:t>
            </a:r>
            <a:r>
              <a:rPr lang="en-IN" dirty="0"/>
              <a:t>A style).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Other documentation styles may call for a </a:t>
            </a:r>
            <a:r>
              <a:rPr lang="en-IN" i="1" dirty="0"/>
              <a:t>Bibliography.</a:t>
            </a:r>
          </a:p>
          <a:p>
            <a:pPr marL="292608" indent="-292608">
              <a:buClr>
                <a:srgbClr val="004A78"/>
              </a:buClr>
              <a:buFont typeface="Arial" panose="020B0604020202020204" pitchFamily="34" charset="0"/>
              <a:buChar char="•"/>
            </a:pPr>
            <a:r>
              <a:rPr lang="en-IN" dirty="0"/>
              <a:t>Include author, title, publication, publication date, page number— all significant data for ideas or quotations used in your report.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3D293-5E83-4E96-A15F-971DB26B5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44045"/>
      </p:ext>
    </p:extLst>
  </p:cSld>
  <p:clrMapOvr>
    <a:masterClrMapping/>
  </p:clrMapOvr>
</p:sld>
</file>

<file path=ppt/slides/slide3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356FBFA-643B-4C10-A856-933E31C00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7661"/>
            <a:ext cx="10515600" cy="672105"/>
          </a:xfrm>
        </p:spPr>
        <p:txBody>
          <a:bodyPr/>
          <a:lstStyle/>
          <a:p>
            <a:pPr algn="ctr"/>
            <a:r>
              <a:rPr lang="en-IN" sz="5000" i="1" dirty="0"/>
              <a:t>End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C010F85-A410-4A3E-A3FA-0B98EEDF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BE6549-90FB-4E0E-8C54-0640FEBC787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807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11892"/>
      </a:dk1>
      <a:lt1>
        <a:srgbClr val="FFFFFF"/>
      </a:lt1>
      <a:dk2>
        <a:srgbClr val="006198"/>
      </a:dk2>
      <a:lt2>
        <a:srgbClr val="E7E6E6"/>
      </a:lt2>
      <a:accent1>
        <a:srgbClr val="0098D4"/>
      </a:accent1>
      <a:accent2>
        <a:srgbClr val="00B7E6"/>
      </a:accent2>
      <a:accent3>
        <a:srgbClr val="81CFEC"/>
      </a:accent3>
      <a:accent4>
        <a:srgbClr val="E8255F"/>
      </a:accent4>
      <a:accent5>
        <a:srgbClr val="FF6300"/>
      </a:accent5>
      <a:accent6>
        <a:srgbClr val="F5B600"/>
      </a:accent6>
      <a:hlink>
        <a:srgbClr val="00B7E6"/>
      </a:hlink>
      <a:folHlink>
        <a:srgbClr val="0098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effectLst/>
      </a:spPr>
      <a:bodyPr wrap="square" lIns="0" tIns="0" rIns="0" rtlCol="0" anchor="b">
        <a:spAutoFit/>
      </a:bodyPr>
      <a:lstStyle>
        <a:defPPr>
          <a:defRPr sz="200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76F6C23-6457-4163-906F-9FD71B1D340C}" vid="{9A4A37B5-06EA-4573-8274-FD94E47E4E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5D52E595BC2A47A3DCA88123D2A30D" ma:contentTypeVersion="35" ma:contentTypeDescription="Create a new document." ma:contentTypeScope="" ma:versionID="4c660e2e17d3ab93da6a423d8c1d122d">
  <xsd:schema xmlns:xsd="http://www.w3.org/2001/XMLSchema" xmlns:xs="http://www.w3.org/2001/XMLSchema" xmlns:p="http://schemas.microsoft.com/office/2006/metadata/properties" xmlns:ns2="a4d2ff27-a226-42e2-a79e-c1ae662d212e" xmlns:ns3="f856fc18-c0f7-462c-a53d-fc2610d0c4c8" xmlns:ns4="a3520c62-91d1-4715-93cb-6b6cc6733a1f" targetNamespace="http://schemas.microsoft.com/office/2006/metadata/properties" ma:root="true" ma:fieldsID="59feb48a41e2f3269242cbc893d6fc9a" ns2:_="" ns3:_="" ns4:_="">
    <xsd:import namespace="a4d2ff27-a226-42e2-a79e-c1ae662d212e"/>
    <xsd:import namespace="f856fc18-c0f7-462c-a53d-fc2610d0c4c8"/>
    <xsd:import namespace="a3520c62-91d1-4715-93cb-6b6cc6733a1f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3:Review_x0020_Notes" minOccurs="0"/>
                <xsd:element ref="ns3:Source_x0020_File_x0020_Only" minOccurs="0"/>
                <xsd:element ref="ns3:SPM_x0020_Definitions_x0020_Doc" minOccurs="0"/>
                <xsd:element ref="ns3:Also_x0020_on_x0020_Doc_x0020_Center" minOccurs="0"/>
                <xsd:element ref="ns3:E2E" minOccurs="0"/>
                <xsd:element ref="ns3:Function" minOccurs="0"/>
                <xsd:element ref="ns3:Topic2" minOccurs="0"/>
                <xsd:element ref="ns3:Sub_x002d_Topic2" minOccurs="0"/>
                <xsd:element ref="ns3:Current_x0020_Vrs_x002e__x0020_Date" minOccurs="0"/>
                <xsd:element ref="ns3:Owner" minOccurs="0"/>
                <xsd:element ref="ns3:Doc_x0020_Type2" minOccurs="0"/>
                <xsd:element ref="ns3:_x0031_e_x0020_Audience" minOccurs="0"/>
                <xsd:element ref="ns3:Product_x0020_Delivery_x0020_Format" minOccurs="0"/>
                <xsd:element ref="ns3:Product_x0020_Type_x0028_s_x0029_" minOccurs="0"/>
                <xsd:element ref="ns3:System_x0028_s_x0029_" minOccurs="0"/>
                <xsd:element ref="ns3:Software" minOccurs="0"/>
                <xsd:element ref="ns3:Screen" minOccurs="0"/>
                <xsd:element ref="ns3:Component_x0028_s_x0029_" minOccurs="0"/>
                <xsd:element ref="ns4:_dlc_DocIdUrl" minOccurs="0"/>
                <xsd:element ref="ns4:_dlc_DocId" minOccurs="0"/>
                <xsd:element ref="ns4:_dlc_DocIdPersistId" minOccurs="0"/>
                <xsd:element ref="ns3:Portfoli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2ff27-a226-42e2-a79e-c1ae662d212e" elementFormDefault="qualified">
    <xsd:import namespace="http://schemas.microsoft.com/office/2006/documentManagement/types"/>
    <xsd:import namespace="http://schemas.microsoft.com/office/infopath/2007/PartnerControls"/>
    <xsd:element name="Description0" ma:index="2" nillable="true" ma:displayName="Description" ma:internalName="Description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6fc18-c0f7-462c-a53d-fc2610d0c4c8" elementFormDefault="qualified">
    <xsd:import namespace="http://schemas.microsoft.com/office/2006/documentManagement/types"/>
    <xsd:import namespace="http://schemas.microsoft.com/office/infopath/2007/PartnerControls"/>
    <xsd:element name="Review_x0020_Notes" ma:index="3" nillable="true" ma:displayName="Review Notes" ma:internalName="Review_x0020_Notes">
      <xsd:simpleType>
        <xsd:restriction base="dms:Text">
          <xsd:maxLength value="255"/>
        </xsd:restriction>
      </xsd:simpleType>
    </xsd:element>
    <xsd:element name="Source_x0020_File_x0020_Only" ma:index="4" nillable="true" ma:displayName="Source File Only" ma:default="0" ma:internalName="Source_x0020_File_x0020_Only">
      <xsd:simpleType>
        <xsd:restriction base="dms:Boolean"/>
      </xsd:simpleType>
    </xsd:element>
    <xsd:element name="SPM_x0020_Definitions_x0020_Doc" ma:index="5" nillable="true" ma:displayName="SPM Definitions Doc" ma:default="0" ma:description="Documents that are referenced in scales vendor pricing definition documentation." ma:internalName="SPM_x0020_Definitions_x0020_Doc">
      <xsd:simpleType>
        <xsd:restriction base="dms:Boolean"/>
      </xsd:simpleType>
    </xsd:element>
    <xsd:element name="Also_x0020_on_x0020_Doc_x0020_Center" ma:index="6" nillable="true" ma:displayName="Shared Doc" ma:default="0" ma:internalName="Also_x0020_on_x0020_Doc_x0020_Center">
      <xsd:simpleType>
        <xsd:restriction base="dms:Boolean"/>
      </xsd:simpleType>
    </xsd:element>
    <xsd:element name="E2E" ma:index="7" nillable="true" ma:displayName="Outsourced Services" ma:default="0" ma:internalName="E2E">
      <xsd:simpleType>
        <xsd:restriction base="dms:Boolean"/>
      </xsd:simpleType>
    </xsd:element>
    <xsd:element name="Function" ma:index="8" nillable="true" ma:displayName="Function" ma:format="Dropdown" ma:internalName="Function">
      <xsd:simpleType>
        <xsd:restriction base="dms:Choice">
          <xsd:enumeration value="Product Setup"/>
          <xsd:enumeration value="Asset Selection"/>
          <xsd:enumeration value="Product Funding"/>
          <xsd:enumeration value="Content Authoring"/>
          <xsd:enumeration value="Content Development"/>
          <xsd:enumeration value="Content Design"/>
          <xsd:enumeration value="Content Clearance"/>
          <xsd:enumeration value="Content Production"/>
          <xsd:enumeration value="Project Management"/>
          <xsd:enumeration value="Content Finalization"/>
          <xsd:enumeration value="Product Closeout Activities"/>
          <xsd:enumeration value="Content Revision and Reprint"/>
          <xsd:enumeration value="General Reference"/>
        </xsd:restriction>
      </xsd:simpleType>
    </xsd:element>
    <xsd:element name="Topic2" ma:index="9" nillable="true" ma:displayName="Topic" ma:format="Dropdown" ma:internalName="Topic2">
      <xsd:simpleType>
        <xsd:restriction base="dms:Choice">
          <xsd:enumeration value="Managing Files"/>
          <xsd:enumeration value="Managing Quality and Compliance"/>
          <xsd:enumeration value="Managing Partners"/>
          <xsd:enumeration value="Managing Data"/>
          <xsd:enumeration value="Managing Budgets"/>
          <xsd:enumeration value="Managing Content Creation"/>
          <xsd:enumeration value="Other (Admin, Tools, Resources)"/>
        </xsd:restriction>
      </xsd:simpleType>
    </xsd:element>
    <xsd:element name="Sub_x002d_Topic2" ma:index="10" nillable="true" ma:displayName="Sub-Topic" ma:format="Dropdown" ma:internalName="Sub_x002d_Topic2">
      <xsd:simpleType>
        <xsd:restriction base="dms:Choice">
          <xsd:enumeration value="--MANAGING FILES--"/>
          <xsd:enumeration value="Archiving/File Sharing"/>
          <xsd:enumeration value="Automation"/>
          <xsd:enumeration value="Composition Standards"/>
          <xsd:enumeration value="File Approval"/>
          <xsd:enumeration value="File Certification"/>
          <xsd:enumeration value="File Delivery to Printer"/>
          <xsd:enumeration value="File Naming"/>
          <xsd:enumeration value="File Setup"/>
          <xsd:enumeration value="Format Conversion"/>
          <xsd:enumeration value="In-Prod Deliverables"/>
          <xsd:enumeration value="Page Proofs"/>
          <xsd:enumeration value="Print On Demand"/>
          <xsd:enumeration value="Printer Proofs"/>
          <xsd:enumeration value="Routing for Transmittal/Review"/>
          <xsd:enumeration value="Watermarking"/>
          <xsd:enumeration value="Word Downloads"/>
          <xsd:enumeration value="--MANAGING QUALITY &amp; COMPLIANCE--"/>
          <xsd:enumeration value="Alt text"/>
          <xsd:enumeration value="Assessments"/>
          <xsd:enumeration value="Branding"/>
          <xsd:enumeration value="Copyediting"/>
          <xsd:enumeration value="Copyright Lines and License Agreements"/>
          <xsd:enumeration value="Credit Line Placement"/>
          <xsd:enumeration value="CXX Processing"/>
          <xsd:enumeration value="CenDoc"/>
          <xsd:enumeration value="Design &amp; Semantic Coding"/>
          <xsd:enumeration value="Indexing"/>
          <xsd:enumeration value="Proofreading/QA"/>
          <xsd:enumeration value="Systems Testing"/>
          <xsd:enumeration value="--MANAGING PARTNERS--"/>
          <xsd:enumeration value="Author Communication"/>
          <xsd:enumeration value="Contact Lists"/>
          <xsd:enumeration value="Outsourced Services"/>
          <xsd:enumeration value="Escalation"/>
          <xsd:enumeration value="Project Team"/>
          <xsd:enumeration value="Vendor Assignments"/>
          <xsd:enumeration value="Vendor Communication"/>
          <xsd:enumeration value="Vendor Start Up"/>
          <xsd:enumeration value="Vendor Tracking"/>
          <xsd:enumeration value="--MANAGING DATA--"/>
          <xsd:enumeration value="Asset  Metadata"/>
          <xsd:enumeration value="Attachments"/>
          <xsd:enumeration value="Close-Out Materials"/>
          <xsd:enumeration value="Dashboard"/>
          <xsd:enumeration value="Data Integrity"/>
          <xsd:enumeration value="Meetings"/>
          <xsd:enumeration value="Order/Print Management"/>
          <xsd:enumeration value="Product Setup"/>
          <xsd:enumeration value="Schedules"/>
          <xsd:enumeration value="Specifications"/>
          <xsd:enumeration value="--MANAGING BUDGETS--"/>
          <xsd:enumeration value="Charge-Back Tracking"/>
          <xsd:enumeration value="Invoice Processing"/>
          <xsd:enumeration value="Plate &amp; Plate Wizard"/>
          <xsd:enumeration value="Purchase Orders"/>
          <xsd:enumeration value="Time Entry"/>
          <xsd:enumeration value="--MANAGING CONTENT CREATION--"/>
          <xsd:enumeration value="Approved Content Providers"/>
          <xsd:enumeration value="Art Manuscript / Logs"/>
          <xsd:enumeration value="Author Contract"/>
          <xsd:enumeration value="Content Authoring"/>
          <xsd:enumeration value="Content Design"/>
          <xsd:enumeration value="Content Development"/>
          <xsd:enumeration value="CXX Submission"/>
          <xsd:enumeration value="--OTHER: ADMIN/TOOLS/RESOURCES--"/>
          <xsd:enumeration value="Book Requests / Sample Copies"/>
          <xsd:enumeration value="Carts Request Form"/>
          <xsd:enumeration value="Codes &amp; Standard IDs"/>
          <xsd:enumeration value="Document Management *"/>
          <xsd:enumeration value="Other"/>
          <xsd:enumeration value="Shipping (Hardcopy)"/>
          <xsd:enumeration value="Tips &amp; Tricks *"/>
        </xsd:restriction>
      </xsd:simpleType>
    </xsd:element>
    <xsd:element name="Current_x0020_Vrs_x002e__x0020_Date" ma:index="11" nillable="true" ma:displayName="Current Vrs. Date" ma:format="DateOnly" ma:internalName="Current_x0020_Vrs_x002e__x0020_Date">
      <xsd:simpleType>
        <xsd:restriction base="dms:DateTime"/>
      </xsd:simpleType>
    </xsd:element>
    <xsd:element name="Owner" ma:index="12" nillable="true" ma:displayName="Owner" ma:description="Owner of this document" ma:list="UserInfo" ma:SearchPeopleOnly="false" ma:SharePointGroup="0" ma:internalName="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_x0020_Type2" ma:index="13" nillable="true" ma:displayName="Doc Type" ma:format="Dropdown" ma:internalName="Doc_x0020_Type2">
      <xsd:simpleType>
        <xsd:restriction base="dms:Choice">
          <xsd:enumeration value="Application File"/>
          <xsd:enumeration value="Calculator"/>
          <xsd:enumeration value="Cendoc Stylesheet"/>
          <xsd:enumeration value="Checklist/1-Pager"/>
          <xsd:enumeration value="Email Template"/>
          <xsd:enumeration value="Form"/>
          <xsd:enumeration value="Guidelines"/>
          <xsd:enumeration value="Non-PAL Stylesheet"/>
          <xsd:enumeration value="Presentation"/>
          <xsd:enumeration value="Process or Policy"/>
          <xsd:enumeration value="Reference FAQ"/>
          <xsd:enumeration value="Report"/>
          <xsd:enumeration value="Requirements (System)"/>
          <xsd:enumeration value="Sample / Example"/>
          <xsd:enumeration value="Style Guide"/>
          <xsd:enumeration value="Template"/>
          <xsd:enumeration value="User Guide/Manual"/>
          <xsd:enumeration value="Value List/Table"/>
          <xsd:enumeration value="Workflow"/>
        </xsd:restriction>
      </xsd:simpleType>
    </xsd:element>
    <xsd:element name="_x0031_e_x0020_Audience" ma:index="14" nillable="true" ma:displayName="Primary Audience" ma:internalName="_x0031_e_x0020_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ntent Development"/>
                    <xsd:enumeration value="Design"/>
                    <xsd:enumeration value="Digital Production"/>
                    <xsd:enumeration value="E2E Site Lead"/>
                    <xsd:enumeration value="Finance &amp; Metrics"/>
                    <xsd:enumeration value="Inventory"/>
                    <xsd:enumeration value="Manufacturing"/>
                    <xsd:enumeration value="Marketing / Sales"/>
                    <xsd:enumeration value="Media Development"/>
                    <xsd:enumeration value="Production"/>
                    <xsd:enumeration value="Product Management"/>
                    <xsd:enumeration value="R&amp;P Acquisitions"/>
                    <xsd:enumeration value="R&amp;P Clearance"/>
                    <xsd:enumeration value="Standards/Ops Only"/>
                    <xsd:enumeration value="Vendors (VIP)"/>
                  </xsd:restriction>
                </xsd:simpleType>
              </xsd:element>
            </xsd:sequence>
          </xsd:extension>
        </xsd:complexContent>
      </xsd:complexType>
    </xsd:element>
    <xsd:element name="Product_x0020_Delivery_x0020_Format" ma:index="15" nillable="true" ma:displayName="Product Delivery Format" ma:internalName="Product_x0020_Delivery_x0020_Forma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Print"/>
                    <xsd:enumeration value="Manufactured Media"/>
                    <xsd:enumeration value="Online/Digital"/>
                  </xsd:restriction>
                </xsd:simpleType>
              </xsd:element>
            </xsd:sequence>
          </xsd:extension>
        </xsd:complexContent>
      </xsd:complexType>
    </xsd:element>
    <xsd:element name="Product_x0020_Type_x0028_s_x0029_" ma:index="16" nillable="true" ma:displayName="Product Type(s)" ma:default="None" ma:internalName="Product_x0020_Type_x0028_s_x0029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e"/>
                    <xsd:enumeration value="Advantage Editions"/>
                    <xsd:enumeration value="Ancillaries - Digital"/>
                    <xsd:enumeration value="Ancillaries - Print"/>
                    <xsd:enumeration value="Annotated Editions"/>
                    <xsd:enumeration value="AP Editions"/>
                    <xsd:enumeration value="Custom"/>
                    <xsd:enumeration value="Digital Products (non-eBook)"/>
                    <xsd:enumeration value="eBook"/>
                    <xsd:enumeration value="K-12 Editions"/>
                    <xsd:enumeration value="K-12 HS Editions"/>
                    <xsd:enumeration value="Instructor Editions"/>
                    <xsd:enumeration value="International Editions"/>
                    <xsd:enumeration value="MindTap"/>
                    <xsd:enumeration value="National Geographic Learning"/>
                    <xsd:enumeration value="SimPub"/>
                    <xsd:enumeration value="Student/Base Editions"/>
                  </xsd:restriction>
                </xsd:simpleType>
              </xsd:element>
            </xsd:sequence>
          </xsd:extension>
        </xsd:complexContent>
      </xsd:complexType>
    </xsd:element>
    <xsd:element name="System_x0028_s_x0029_" ma:index="17" nillable="true" ma:displayName="System(s)" ma:default="None" ma:internalName="System_x0028_s_x0029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e"/>
                    <xsd:enumeration value="Cardinal"/>
                    <xsd:enumeration value="CARTS"/>
                    <xsd:enumeration value="Compose"/>
                    <xsd:enumeration value="Docusphere"/>
                    <xsd:enumeration value="DropBox"/>
                    <xsd:enumeration value="E1"/>
                    <xsd:enumeration value="eProd"/>
                    <xsd:enumeration value="Geyser"/>
                    <xsd:enumeration value="Inside"/>
                    <xsd:enumeration value="Inside:ProdShare"/>
                    <xsd:enumeration value="IPS"/>
                    <xsd:enumeration value="JIRA"/>
                    <xsd:enumeration value="Mass Transit"/>
                    <xsd:enumeration value="ORCA"/>
                    <xsd:enumeration value="Printer Systems (JA/InSite/ePAC)"/>
                    <xsd:enumeration value="Rights Reporting Tool (RRT)"/>
                    <xsd:enumeration value="Rights Systems (RMS/CRS)"/>
                    <xsd:enumeration value="Telescope"/>
                  </xsd:restriction>
                </xsd:simpleType>
              </xsd:element>
            </xsd:sequence>
          </xsd:extension>
        </xsd:complexContent>
      </xsd:complexType>
    </xsd:element>
    <xsd:element name="Software" ma:index="18" nillable="true" ma:displayName="Software" ma:format="Dropdown" ma:internalName="Software">
      <xsd:simpleType>
        <xsd:restriction base="dms:Choice">
          <xsd:enumeration value="Adobe Acrobat"/>
          <xsd:enumeration value="Microsoft Visio"/>
          <xsd:enumeration value="PitStop"/>
        </xsd:restriction>
      </xsd:simpleType>
    </xsd:element>
    <xsd:element name="Screen" ma:index="19" nillable="true" ma:displayName="Screen" ma:format="Dropdown" ma:internalName="Screen">
      <xsd:simpleType>
        <xsd:restriction base="dms:Choice">
          <xsd:enumeration value="Attachments"/>
          <xsd:enumeration value="Dashboard(s)"/>
          <xsd:enumeration value="General/Multiple"/>
          <xsd:enumeration value="Main Setup"/>
          <xsd:enumeration value="MyTasks"/>
          <xsd:enumeration value="Narrative"/>
          <xsd:enumeration value="Plate"/>
          <xsd:enumeration value="Project Team"/>
          <xsd:enumeration value="Reprint Corrections"/>
          <xsd:enumeration value="Rights System View"/>
          <xsd:enumeration value="Routing"/>
          <xsd:enumeration value="Schedule"/>
          <xsd:enumeration value="Specifications"/>
          <xsd:enumeration value="Vendor Address Book"/>
          <xsd:enumeration value="Vendor Assignments"/>
        </xsd:restriction>
      </xsd:simpleType>
    </xsd:element>
    <xsd:element name="Component_x0028_s_x0029_" ma:index="20" nillable="true" ma:displayName="Component(s)" ma:default="None" ma:internalName="Component_x0028_s_x0029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e"/>
                    <xsd:enumeration value="Book Covers"/>
                    <xsd:enumeration value="Book Endsheets"/>
                    <xsd:enumeration value="Book Inserts"/>
                    <xsd:enumeration value="Book Inside Covers"/>
                    <xsd:enumeration value="Book Interiors"/>
                    <xsd:enumeration value="Book Preface/FM/CR"/>
                    <xsd:enumeration value="CDs"/>
                    <xsd:enumeration value="DVDs"/>
                    <xsd:enumeration value="In-Book Ads"/>
                    <xsd:enumeration value="PACs"/>
                  </xsd:restriction>
                </xsd:simpleType>
              </xsd:element>
            </xsd:sequence>
          </xsd:extension>
        </xsd:complexContent>
      </xsd:complexType>
    </xsd:element>
    <xsd:element name="Portfolio" ma:index="30" nillable="true" ma:displayName="Portfolio" ma:hidden="true" ma:internalName="Portfolio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igher Ed"/>
                    <xsd:enumeration value="NGL/International"/>
                    <xsd:enumeration value="School/Reference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20c62-91d1-4715-93cb-6b6cc6733a1f" elementFormDefault="qualified">
    <xsd:import namespace="http://schemas.microsoft.com/office/2006/documentManagement/types"/>
    <xsd:import namespace="http://schemas.microsoft.com/office/infopath/2007/PartnerControls"/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2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2E xmlns="f856fc18-c0f7-462c-a53d-fc2610d0c4c8">false</E2E>
    <Review_x0020_Notes xmlns="f856fc18-c0f7-462c-a53d-fc2610d0c4c8" xsi:nil="true"/>
    <_x0031_e_x0020_Audience xmlns="f856fc18-c0f7-462c-a53d-fc2610d0c4c8"/>
    <Screen xmlns="f856fc18-c0f7-462c-a53d-fc2610d0c4c8" xsi:nil="true"/>
    <Also_x0020_on_x0020_Doc_x0020_Center xmlns="f856fc18-c0f7-462c-a53d-fc2610d0c4c8">false</Also_x0020_on_x0020_Doc_x0020_Center>
    <Sub_x002d_Topic2 xmlns="f856fc18-c0f7-462c-a53d-fc2610d0c4c8" xsi:nil="true"/>
    <Current_x0020_Vrs_x002e__x0020_Date xmlns="f856fc18-c0f7-462c-a53d-fc2610d0c4c8" xsi:nil="true"/>
    <Product_x0020_Delivery_x0020_Format xmlns="f856fc18-c0f7-462c-a53d-fc2610d0c4c8"/>
    <Topic2 xmlns="f856fc18-c0f7-462c-a53d-fc2610d0c4c8" xsi:nil="true"/>
    <Source_x0020_File_x0020_Only xmlns="f856fc18-c0f7-462c-a53d-fc2610d0c4c8">false</Source_x0020_File_x0020_Only>
    <Doc_x0020_Type2 xmlns="f856fc18-c0f7-462c-a53d-fc2610d0c4c8" xsi:nil="true"/>
    <Owner xmlns="f856fc18-c0f7-462c-a53d-fc2610d0c4c8">
      <UserInfo>
        <DisplayName/>
        <AccountId xsi:nil="true"/>
        <AccountType/>
      </UserInfo>
    </Owner>
    <Software xmlns="f856fc18-c0f7-462c-a53d-fc2610d0c4c8" xsi:nil="true"/>
    <System_x0028_s_x0029_ xmlns="f856fc18-c0f7-462c-a53d-fc2610d0c4c8">
      <Value>None</Value>
    </System_x0028_s_x0029_>
    <Description0 xmlns="a4d2ff27-a226-42e2-a79e-c1ae662d212e" xsi:nil="true"/>
    <Product_x0020_Type_x0028_s_x0029_ xmlns="f856fc18-c0f7-462c-a53d-fc2610d0c4c8">
      <Value>None</Value>
    </Product_x0020_Type_x0028_s_x0029_>
    <Component_x0028_s_x0029_ xmlns="f856fc18-c0f7-462c-a53d-fc2610d0c4c8">
      <Value>None</Value>
    </Component_x0028_s_x0029_>
    <Function xmlns="f856fc18-c0f7-462c-a53d-fc2610d0c4c8" xsi:nil="true"/>
    <Portfolio xmlns="f856fc18-c0f7-462c-a53d-fc2610d0c4c8"/>
    <SPM_x0020_Definitions_x0020_Doc xmlns="f856fc18-c0f7-462c-a53d-fc2610d0c4c8">false</SPM_x0020_Definitions_x0020_Doc>
    <_dlc_DocId xmlns="a3520c62-91d1-4715-93cb-6b6cc6733a1f">MCVMYN5H3SZ7-24-1867</_dlc_DocId>
    <_dlc_DocIdUrl xmlns="a3520c62-91d1-4715-93cb-6b6cc6733a1f">
      <Url>http://vendorportal/Docs/_layouts/DocIdRedir.aspx?ID=MCVMYN5H3SZ7-24-1867</Url>
      <Description>MCVMYN5H3SZ7-24-1867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5FD8AF-03B6-40B7-84F4-489ECF9A03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2ff27-a226-42e2-a79e-c1ae662d212e"/>
    <ds:schemaRef ds:uri="f856fc18-c0f7-462c-a53d-fc2610d0c4c8"/>
    <ds:schemaRef ds:uri="a3520c62-91d1-4715-93cb-6b6cc6733a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9BA192-EF86-48DF-982C-2C526A268392}">
  <ds:schemaRefs>
    <ds:schemaRef ds:uri="http://purl.org/dc/elements/1.1/"/>
    <ds:schemaRef ds:uri="http://purl.org/dc/dcmitype/"/>
    <ds:schemaRef ds:uri="a3520c62-91d1-4715-93cb-6b6cc6733a1f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f856fc18-c0f7-462c-a53d-fc2610d0c4c8"/>
    <ds:schemaRef ds:uri="a4d2ff27-a226-42e2-a79e-c1ae662d212e"/>
  </ds:schemaRefs>
</ds:datastoreItem>
</file>

<file path=customXml/itemProps3.xml><?xml version="1.0" encoding="utf-8"?>
<ds:datastoreItem xmlns:ds="http://schemas.openxmlformats.org/officeDocument/2006/customXml" ds:itemID="{1FBD255F-1AB4-4B7F-97CA-248D24762D4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32CFAA7-E308-4DCB-89CD-C84C20E902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Accessible_PPT_Template_Cengage</Template>
  <TotalTime>575</TotalTime>
  <Words>1418</Words>
  <Application>Microsoft Office PowerPoint</Application>
  <PresentationFormat>Widescreen</PresentationFormat>
  <Paragraphs>231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Arial</vt:lpstr>
      <vt:lpstr>Calibri</vt:lpstr>
      <vt:lpstr>Courier New</vt:lpstr>
      <vt:lpstr>Helvetica</vt:lpstr>
      <vt:lpstr>LucidaGrande</vt:lpstr>
      <vt:lpstr>Open Sans</vt:lpstr>
      <vt:lpstr>Summer Font</vt:lpstr>
      <vt:lpstr>Office Theme</vt:lpstr>
      <vt:lpstr>Reports, Proposals, and Presentations</vt:lpstr>
      <vt:lpstr>Proposals, Business Plans, and Formal Business Reports</vt:lpstr>
      <vt:lpstr>Writing Informal Proposals</vt:lpstr>
      <vt:lpstr>Components of Informal Proposals</vt:lpstr>
      <vt:lpstr>Components of Formal Proposals</vt:lpstr>
      <vt:lpstr>Developing Informal Proposals (1 of 5)</vt:lpstr>
      <vt:lpstr>Developing Informal Proposals (2 of 5)</vt:lpstr>
      <vt:lpstr>Developing Informal Proposals (3 of 5)</vt:lpstr>
      <vt:lpstr>Developing Informal Proposals (4 of 5)</vt:lpstr>
      <vt:lpstr>Developing Informal Proposals (5 of 5)</vt:lpstr>
      <vt:lpstr>Preparing Formal Proposals</vt:lpstr>
      <vt:lpstr>Grant Proposals (1 of 3)</vt:lpstr>
      <vt:lpstr>Grant Proposals (2 of 3)</vt:lpstr>
      <vt:lpstr>Grant Proposals (3 of 3)</vt:lpstr>
      <vt:lpstr>Creating Effective Business Plans</vt:lpstr>
      <vt:lpstr>Components of Typical Business Plan</vt:lpstr>
      <vt:lpstr>Writing Formal Business Reports</vt:lpstr>
      <vt:lpstr>Components of Informal Reports</vt:lpstr>
      <vt:lpstr>Components of Formal Reports</vt:lpstr>
      <vt:lpstr>Formal Report Components: Front Matter (1 of 7)</vt:lpstr>
      <vt:lpstr>Formal Report Components: Front Matter (2 of 7)</vt:lpstr>
      <vt:lpstr>Formal Report Components: Front Matter (3 of 7)</vt:lpstr>
      <vt:lpstr>Formal Report Components: Front Matter (4 of 7)</vt:lpstr>
      <vt:lpstr>Formal Report Components: Front Matter (5 of 7)</vt:lpstr>
      <vt:lpstr>Formal Report Components: Front Matter (6 of 7)</vt:lpstr>
      <vt:lpstr>Formal Report Components: Front Matter (7 of 7)</vt:lpstr>
      <vt:lpstr>Formal Report Components: Body</vt:lpstr>
      <vt:lpstr>Formal Report Components: Conclusions</vt:lpstr>
      <vt:lpstr>Formal Report Components: Recommendations</vt:lpstr>
      <vt:lpstr>Formal Report Components: Back Matter (1 of 2)</vt:lpstr>
      <vt:lpstr>Formal Report Components: Back Matter (2 of 2)</vt:lpstr>
      <vt:lpstr>End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laser</dc:creator>
  <cp:lastModifiedBy>D, Mohanapriya</cp:lastModifiedBy>
  <cp:revision>153</cp:revision>
  <cp:lastPrinted>2016-10-03T15:29:39Z</cp:lastPrinted>
  <dcterms:created xsi:type="dcterms:W3CDTF">2018-11-09T11:15:56Z</dcterms:created>
  <dcterms:modified xsi:type="dcterms:W3CDTF">2019-05-27T05:00:33Z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0x0101002A5D52E595BC2A47A3DCA88123D2A30D</vt:lpwstr>
  </property>
  <property fmtid="{D5CDD505-2E9C-101B-9397-08002B2CF9AE}" pid="3" name="Order">
    <vt:r8>112600</vt:r8>
  </property>
  <property fmtid="{D5CDD505-2E9C-101B-9397-08002B2CF9AE}" pid="4" name="Category">
    <vt:lpwstr>Accessibility</vt:lpwstr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Document Type">
    <vt:lpwstr>Template</vt:lpwstr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Audience">
    <vt:lpwstr>Content Developer</vt:lpwstr>
  </property>
  <property fmtid="{D5CDD505-2E9C-101B-9397-08002B2CF9AE}" pid="11" name="Department">
    <vt:lpwstr>GPM Training</vt:lpwstr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dlc_DocIdItemGuid">
    <vt:lpwstr>8b70cda3-413b-4766-b009-7cf0a547d69e</vt:lpwstr>
  </property>
</Properties>
</file>